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Alexandria SemiBold" panose="020B0604020202020204" charset="-78"/>
      <p:regular r:id="rId17"/>
      <p:bold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Slab" pitchFamily="2" charset="0"/>
      <p:regular r:id="rId23"/>
      <p:bold r:id="rId24"/>
    </p:embeddedFont>
    <p:embeddedFont>
      <p:font typeface="Sora" panose="020B0604020202020204" charset="0"/>
      <p:bold r:id="rId25"/>
    </p:embeddedFont>
    <p:embeddedFont>
      <p:font typeface="Sora Light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jponA9Upe8nzaXOlYYs5vtY0cS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0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customschemas.google.com/relationships/presentationmetadata" Target="meta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p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c23547cb8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c23547cb8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c02b044c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c02b044cb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" name="Google Shape;189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6" name="Google Shape;196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3" name="Google Shape;213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0" name="Google Shape;230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Add questions to audience? What time do you guys usually wake up? What day of the week do you want me to pick?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" name="Google Shape;58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" name="Google Shape;66;p1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2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3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3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3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DF1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BFC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" name="Google Shape;91;p3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bg>
      <p:bgPr>
        <a:solidFill>
          <a:srgbClr val="000000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2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bg>
      <p:bgPr>
        <a:solidFill>
          <a:srgbClr val="0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3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bg>
      <p:bgPr>
        <a:solidFill>
          <a:srgbClr val="00000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3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bg>
      <p:bgPr>
        <a:solidFill>
          <a:srgbClr val="000000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4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bg>
      <p:bgPr>
        <a:solidFill>
          <a:srgbClr val="000000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4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bg>
      <p:bgPr>
        <a:solidFill>
          <a:srgbClr val="0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4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4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bg>
      <p:bgPr>
        <a:solidFill>
          <a:srgbClr val="00000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4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bg>
      <p:bgPr>
        <a:solidFill>
          <a:srgbClr val="000000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4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4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4510" y="4843463"/>
            <a:ext cx="1076628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drive/1HT_xuGPbJXX514tLuQNf77ejyP3uaDqu?usp=sharing#scrollTo=EkdgS5oOm1T6" TargetMode="Externa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57575" cy="518636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"/>
          <p:cNvSpPr/>
          <p:nvPr/>
        </p:nvSpPr>
        <p:spPr>
          <a:xfrm>
            <a:off x="3692299" y="514085"/>
            <a:ext cx="5328900" cy="16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rPr>
              <a:t>Analysis of Ride Patterns and Fare Dynamics in New York City TLC Trips</a:t>
            </a:r>
            <a:endParaRPr/>
          </a:p>
        </p:txBody>
      </p:sp>
      <p:sp>
        <p:nvSpPr>
          <p:cNvPr id="140" name="Google Shape;140;p1"/>
          <p:cNvSpPr/>
          <p:nvPr/>
        </p:nvSpPr>
        <p:spPr>
          <a:xfrm>
            <a:off x="6244709" y="6567845"/>
            <a:ext cx="218425" cy="188339"/>
          </a:xfrm>
          <a:prstGeom prst="roundRect">
            <a:avLst>
              <a:gd name="adj" fmla="val 26380043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52330" y="6575466"/>
            <a:ext cx="208820" cy="20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"/>
          <p:cNvSpPr/>
          <p:nvPr/>
        </p:nvSpPr>
        <p:spPr>
          <a:xfrm>
            <a:off x="6699528" y="6551652"/>
            <a:ext cx="1716407" cy="20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047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rgbClr val="3B3535"/>
                </a:solidFill>
                <a:latin typeface="Sora"/>
                <a:ea typeface="Sora"/>
                <a:cs typeface="Sora"/>
                <a:sym typeface="Sora"/>
              </a:rPr>
              <a:t>by Glenn Castellino</a:t>
            </a:r>
            <a:endParaRPr sz="2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3760117" y="2164141"/>
            <a:ext cx="5193300" cy="3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0357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Unlocking potential of iconic NYC transportation.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6019252" y="2571750"/>
            <a:ext cx="2782678" cy="23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Neha Shastri (Project Manager)</a:t>
            </a:r>
            <a:endParaRPr sz="1600" dirty="0"/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Glenn </a:t>
            </a:r>
            <a:r>
              <a:rPr lang="en-US" sz="1300" b="1" i="0" u="none" strike="noStrike" cap="none" dirty="0" err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Castellino</a:t>
            </a:r>
            <a:endParaRPr sz="1600" dirty="0"/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 dirty="0" err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Hyunjin</a:t>
            </a:r>
            <a:r>
              <a:rPr lang="en-US" sz="1300" b="1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 Yu</a:t>
            </a:r>
            <a:endParaRPr sz="1600" dirty="0"/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 dirty="0" err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Raskirt</a:t>
            </a:r>
            <a:r>
              <a:rPr lang="en-US" sz="1300" b="1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 Bhatia</a:t>
            </a:r>
            <a:endParaRPr sz="1600" dirty="0"/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Quan Nguyen</a:t>
            </a:r>
            <a:endParaRPr sz="1600" dirty="0"/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1" i="0" u="none" strike="noStrike" cap="none" dirty="0" err="1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Yifeng</a:t>
            </a:r>
            <a:r>
              <a:rPr lang="en-US" sz="1300" b="1" i="0" u="none" strike="noStrike" cap="none" dirty="0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 Chen</a:t>
            </a:r>
            <a:endParaRPr sz="1600" dirty="0"/>
          </a:p>
          <a:p>
            <a:pPr marL="0" marR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" descr="Team8 - Crunchbase Company Profile &amp; Funding"/>
          <p:cNvPicPr preferRelativeResize="0"/>
          <p:nvPr/>
        </p:nvPicPr>
        <p:blipFill rotWithShape="1">
          <a:blip r:embed="rId5">
            <a:alphaModFix/>
          </a:blip>
          <a:srcRect t="5027" r="9323"/>
          <a:stretch/>
        </p:blipFill>
        <p:spPr>
          <a:xfrm>
            <a:off x="4267800" y="3148206"/>
            <a:ext cx="2495227" cy="1388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"/>
          <p:cNvSpPr/>
          <p:nvPr/>
        </p:nvSpPr>
        <p:spPr>
          <a:xfrm>
            <a:off x="331114" y="173597"/>
            <a:ext cx="4484414" cy="442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81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Customer Pattern Analysis</a:t>
            </a:r>
            <a:endParaRPr sz="278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9"/>
          <p:cNvSpPr/>
          <p:nvPr/>
        </p:nvSpPr>
        <p:spPr>
          <a:xfrm>
            <a:off x="1059885" y="762505"/>
            <a:ext cx="2622724" cy="1265114"/>
          </a:xfrm>
          <a:prstGeom prst="roundRect">
            <a:avLst>
              <a:gd name="adj" fmla="val 1681"/>
            </a:avLst>
          </a:prstGeom>
          <a:solidFill>
            <a:srgbClr val="E9EC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2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1201644" y="904264"/>
            <a:ext cx="2339206" cy="442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5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Single-Passenger Dominance</a:t>
            </a: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1201644" y="1432232"/>
            <a:ext cx="2339206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4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80% single-passenger trips indicate inefficient seat utilization.</a:t>
            </a:r>
            <a:endParaRPr sz="10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1059885" y="2169378"/>
            <a:ext cx="2622724" cy="1265114"/>
          </a:xfrm>
          <a:prstGeom prst="roundRect">
            <a:avLst>
              <a:gd name="adj" fmla="val 1681"/>
            </a:avLst>
          </a:prstGeom>
          <a:solidFill>
            <a:srgbClr val="E9EC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2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9"/>
          <p:cNvSpPr/>
          <p:nvPr/>
        </p:nvSpPr>
        <p:spPr>
          <a:xfrm>
            <a:off x="1201644" y="2311137"/>
            <a:ext cx="1910953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5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Peak Demand Window</a:t>
            </a: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9"/>
          <p:cNvSpPr/>
          <p:nvPr/>
        </p:nvSpPr>
        <p:spPr>
          <a:xfrm>
            <a:off x="1201644" y="2617649"/>
            <a:ext cx="2339206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4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Highest demand between 2-6 PM.</a:t>
            </a:r>
            <a:endParaRPr sz="10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1059885" y="3606679"/>
            <a:ext cx="2622724" cy="1265114"/>
          </a:xfrm>
          <a:prstGeom prst="roundRect">
            <a:avLst>
              <a:gd name="adj" fmla="val 1681"/>
            </a:avLst>
          </a:prstGeom>
          <a:solidFill>
            <a:srgbClr val="E9EC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2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1201645" y="3748438"/>
            <a:ext cx="1796281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5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Shared Ride Potential</a:t>
            </a: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"/>
          <p:cNvSpPr/>
          <p:nvPr/>
        </p:nvSpPr>
        <p:spPr>
          <a:xfrm>
            <a:off x="1201645" y="4054950"/>
            <a:ext cx="2339206" cy="45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4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Opportunity to optimize fleet during peak hours.</a:t>
            </a:r>
            <a:endParaRPr sz="10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9"/>
          <p:cNvPicPr preferRelativeResize="0"/>
          <p:nvPr/>
        </p:nvPicPr>
        <p:blipFill rotWithShape="1">
          <a:blip r:embed="rId3">
            <a:alphaModFix/>
          </a:blip>
          <a:srcRect r="5039"/>
          <a:stretch/>
        </p:blipFill>
        <p:spPr>
          <a:xfrm>
            <a:off x="4092500" y="832587"/>
            <a:ext cx="5051500" cy="367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9"/>
          <p:cNvSpPr/>
          <p:nvPr/>
        </p:nvSpPr>
        <p:spPr>
          <a:xfrm>
            <a:off x="7789588" y="4691689"/>
            <a:ext cx="1335362" cy="4518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169262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0"/>
          <p:cNvSpPr/>
          <p:nvPr/>
        </p:nvSpPr>
        <p:spPr>
          <a:xfrm>
            <a:off x="473952" y="2126250"/>
            <a:ext cx="77175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8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81" b="1" i="0" u="none" strike="noStrike" cap="non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Recommendations for the Future</a:t>
            </a:r>
            <a:endParaRPr sz="278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10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944" y="2920083"/>
            <a:ext cx="338509" cy="33850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0"/>
          <p:cNvSpPr/>
          <p:nvPr/>
        </p:nvSpPr>
        <p:spPr>
          <a:xfrm>
            <a:off x="473951" y="3393950"/>
            <a:ext cx="2596500" cy="2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5" b="1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Targeted Fleet Allocation</a:t>
            </a: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473944" y="3697784"/>
            <a:ext cx="2596604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3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Utilize trip volume trends based on weekends v/s weekdays, weather, holidays, etc</a:t>
            </a:r>
            <a:endParaRPr sz="106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0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73624" y="2920083"/>
            <a:ext cx="338509" cy="33850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0"/>
          <p:cNvSpPr/>
          <p:nvPr/>
        </p:nvSpPr>
        <p:spPr>
          <a:xfrm>
            <a:off x="3273624" y="3393952"/>
            <a:ext cx="1971601" cy="22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5" b="1" i="0" u="none" strike="noStrike" cap="non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Cashless Transactions</a:t>
            </a: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3273624" y="3697784"/>
            <a:ext cx="2596679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3" b="0" i="0" u="none" strike="noStrike" cap="non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Encourage the use of digital payment options to unlock new revenue streams and enhance the passenger experience.</a:t>
            </a:r>
            <a:endParaRPr sz="106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10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3379" y="2920083"/>
            <a:ext cx="338509" cy="338509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0"/>
          <p:cNvSpPr/>
          <p:nvPr/>
        </p:nvSpPr>
        <p:spPr>
          <a:xfrm>
            <a:off x="6073378" y="3393952"/>
            <a:ext cx="2458269" cy="22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5" b="1" i="0" u="none" strike="noStrike" cap="non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Adaptive Pricing Strategies</a:t>
            </a: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6073379" y="3697784"/>
            <a:ext cx="2596604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3" b="0" i="0" u="none" strike="noStrike" cap="non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Implement dynamic pricing models to balance revenue growth and ridership retention, responding to changing market conditions.</a:t>
            </a:r>
            <a:endParaRPr sz="106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7789588" y="4691689"/>
            <a:ext cx="1335362" cy="4518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c23547cb8_2_9"/>
          <p:cNvSpPr txBox="1"/>
          <p:nvPr/>
        </p:nvSpPr>
        <p:spPr>
          <a:xfrm>
            <a:off x="3210850" y="2797000"/>
            <a:ext cx="2377500" cy="13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294" name="Google Shape;294;g30c23547cb8_2_9"/>
          <p:cNvSpPr/>
          <p:nvPr/>
        </p:nvSpPr>
        <p:spPr>
          <a:xfrm>
            <a:off x="1500088" y="1357725"/>
            <a:ext cx="5799024" cy="9690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Thank You!</a:t>
            </a:r>
          </a:p>
        </p:txBody>
      </p:sp>
      <p:sp>
        <p:nvSpPr>
          <p:cNvPr id="295" name="Google Shape;295;g30c23547cb8_2_9"/>
          <p:cNvSpPr/>
          <p:nvPr/>
        </p:nvSpPr>
        <p:spPr>
          <a:xfrm>
            <a:off x="3383252" y="3191525"/>
            <a:ext cx="2294274" cy="8123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0000"/>
                </a:solidFill>
                <a:latin typeface="Times New Roman"/>
              </a:rPr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>
            <a:spLocks noGrp="1"/>
          </p:cNvSpPr>
          <p:nvPr>
            <p:ph type="title"/>
          </p:nvPr>
        </p:nvSpPr>
        <p:spPr>
          <a:xfrm>
            <a:off x="230334" y="282054"/>
            <a:ext cx="4068216" cy="40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59259"/>
              <a:buNone/>
            </a:pPr>
            <a:r>
              <a:rPr lang="en-US" sz="1800" b="1"/>
              <a:t>Project Proposal &amp; Motivation</a:t>
            </a:r>
            <a:endParaRPr sz="3600" b="1"/>
          </a:p>
        </p:txBody>
      </p:sp>
      <p:sp>
        <p:nvSpPr>
          <p:cNvPr id="151" name="Google Shape;151;p2"/>
          <p:cNvSpPr/>
          <p:nvPr/>
        </p:nvSpPr>
        <p:spPr>
          <a:xfrm>
            <a:off x="235325" y="1114000"/>
            <a:ext cx="1089000" cy="49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50"/>
              <a:buFont typeface="Quattrocento"/>
              <a:buNone/>
            </a:pPr>
            <a:r>
              <a:rPr lang="en-US" sz="1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Trip parameters</a:t>
            </a:r>
            <a:endParaRPr sz="11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1772888" y="1114002"/>
            <a:ext cx="983100" cy="49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50"/>
              <a:buFont typeface="Quattrocento"/>
              <a:buNone/>
            </a:pPr>
            <a:r>
              <a:rPr lang="en-US" sz="1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Time-series Analysis</a:t>
            </a:r>
            <a:endParaRPr sz="11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2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/>
          <p:nvPr/>
        </p:nvSpPr>
        <p:spPr>
          <a:xfrm>
            <a:off x="3263725" y="1136650"/>
            <a:ext cx="983100" cy="450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50"/>
              <a:buFont typeface="Quattrocento"/>
              <a:buNone/>
            </a:pPr>
            <a:r>
              <a:rPr lang="en-US" sz="1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Behaviour</a:t>
            </a:r>
            <a:endParaRPr sz="11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150" y="3146592"/>
            <a:ext cx="4572000" cy="1996808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ubTitle" idx="1"/>
          </p:nvPr>
        </p:nvSpPr>
        <p:spPr>
          <a:xfrm>
            <a:off x="279977" y="3251673"/>
            <a:ext cx="40452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-US" sz="1100" b="1">
                <a:solidFill>
                  <a:schemeClr val="lt1"/>
                </a:solidFill>
              </a:rPr>
              <a:t>Independent Factors</a:t>
            </a:r>
            <a:endParaRPr sz="1100" b="1">
              <a:solidFill>
                <a:schemeClr val="lt1"/>
              </a:solidFill>
            </a:endParaRPr>
          </a:p>
        </p:txBody>
      </p:sp>
      <p:pic>
        <p:nvPicPr>
          <p:cNvPr id="157" name="Google Shape;15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267" y="3693836"/>
            <a:ext cx="634350" cy="62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1711" y="3688633"/>
            <a:ext cx="739125" cy="5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69248" y="3693836"/>
            <a:ext cx="667725" cy="6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 descr="Magnifier Glass Molecule Lab Biomaterial Vector Icon Thin Line. Biology And Science Flasks, Bioengineering, Dna And Medicine Biomaterial Concept Linear Pictogram. Monochrome Contour Illustrati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68207" y="1791857"/>
            <a:ext cx="963422" cy="96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" descr="Graph Chart Avatar And Case Job Hunting Vector Icon Thin Line. Hunting Business People And Recruitment Candidate, Team Work And Partnership Concept Linear Pictogram. Monochrome Contour Illustrati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0866" y="1791860"/>
            <a:ext cx="963422" cy="96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" descr="Human Silhouettes Speaking Agile Element Vector Icon Thin Line. Agile Rocket And Document, Gear And Package, Loud-speaker And Stop Watch Concept Linear Pictogram. Monochrome Contour Illustratio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73551" y="1791850"/>
            <a:ext cx="963422" cy="96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"/>
          <p:cNvSpPr/>
          <p:nvPr/>
        </p:nvSpPr>
        <p:spPr>
          <a:xfrm>
            <a:off x="288273" y="4460946"/>
            <a:ext cx="9831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50"/>
              <a:buFont typeface="Quattrocento"/>
              <a:buNone/>
            </a:pPr>
            <a:r>
              <a:rPr lang="en-US"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Adverse Weather</a:t>
            </a:r>
            <a:endParaRPr sz="11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1796976" y="4460946"/>
            <a:ext cx="9831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50"/>
              <a:buFont typeface="Quattrocento"/>
              <a:buNone/>
            </a:pPr>
            <a:r>
              <a:rPr lang="en-US"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Rainfall</a:t>
            </a:r>
            <a:endParaRPr sz="11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3299662" y="4460946"/>
            <a:ext cx="983100" cy="400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Clr>
                <a:srgbClr val="FFD9BE"/>
              </a:buClr>
              <a:buSzPts val="2250"/>
              <a:buFont typeface="Quattrocento"/>
              <a:buNone/>
            </a:pPr>
            <a:r>
              <a:rPr lang="en-US" sz="11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Holidays &amp; Events</a:t>
            </a:r>
            <a:endParaRPr sz="11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/>
          <p:nvPr/>
        </p:nvSpPr>
        <p:spPr>
          <a:xfrm>
            <a:off x="485619" y="266469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1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Data Source</a:t>
            </a:r>
            <a:endParaRPr sz="298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1097138" y="1226255"/>
            <a:ext cx="122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6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5532554" y="1513952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1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5532554" y="1820463"/>
            <a:ext cx="18297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7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646079" y="3429251"/>
            <a:ext cx="1149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6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509" y="1661900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/>
          <p:nvPr/>
        </p:nvSpPr>
        <p:spPr>
          <a:xfrm>
            <a:off x="4805538" y="1131467"/>
            <a:ext cx="1227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6" b="1" i="0" u="none" strike="noStrike" cap="none">
              <a:solidFill>
                <a:srgbClr val="000000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78" name="Google Shape;17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675" y="1506288"/>
            <a:ext cx="2264725" cy="22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30c02b044cb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00" y="869913"/>
            <a:ext cx="6351575" cy="382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30c02b044cb_3_4"/>
          <p:cNvSpPr txBox="1"/>
          <p:nvPr/>
        </p:nvSpPr>
        <p:spPr>
          <a:xfrm>
            <a:off x="281225" y="281225"/>
            <a:ext cx="2476500" cy="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0c02b044cb_3_4"/>
          <p:cNvSpPr/>
          <p:nvPr/>
        </p:nvSpPr>
        <p:spPr>
          <a:xfrm>
            <a:off x="440244" y="219319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81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Yellow </a:t>
            </a:r>
            <a:r>
              <a:rPr lang="en-US" sz="2181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&amp;</a:t>
            </a:r>
            <a:r>
              <a:rPr lang="en-US" sz="2981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 Green</a:t>
            </a:r>
            <a:endParaRPr sz="298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2650" y="784125"/>
            <a:ext cx="5374507" cy="44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"/>
          <p:cNvSpPr/>
          <p:nvPr/>
        </p:nvSpPr>
        <p:spPr>
          <a:xfrm>
            <a:off x="258804" y="212634"/>
            <a:ext cx="35442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81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Data Cleaning</a:t>
            </a:r>
            <a:endParaRPr sz="278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429000" cy="514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5"/>
          <p:cNvSpPr/>
          <p:nvPr/>
        </p:nvSpPr>
        <p:spPr>
          <a:xfrm>
            <a:off x="4378448" y="373261"/>
            <a:ext cx="3393356" cy="4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6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Types of Analysis</a:t>
            </a:r>
            <a:endParaRPr sz="2656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8448" y="1001019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/>
          <p:nvPr/>
        </p:nvSpPr>
        <p:spPr>
          <a:xfrm>
            <a:off x="4378448" y="1476078"/>
            <a:ext cx="2146176" cy="2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3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Customer Pattern Analysis</a:t>
            </a:r>
            <a:endParaRPr sz="13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4378448" y="1769566"/>
            <a:ext cx="4764881" cy="21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3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Uncover rider behaviors and preferences.</a:t>
            </a:r>
            <a:endParaRPr sz="106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8448" y="2393901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5"/>
          <p:cNvSpPr/>
          <p:nvPr/>
        </p:nvSpPr>
        <p:spPr>
          <a:xfrm>
            <a:off x="4378448" y="2868960"/>
            <a:ext cx="2352526" cy="2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3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Resource Allocation Analysis</a:t>
            </a:r>
            <a:endParaRPr sz="13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/>
          <p:nvPr/>
        </p:nvSpPr>
        <p:spPr>
          <a:xfrm>
            <a:off x="4378448" y="3162449"/>
            <a:ext cx="4764881" cy="21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3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Optimize fleet deployment and efficiency.</a:t>
            </a:r>
            <a:endParaRPr sz="106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78448" y="3786784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5"/>
          <p:cNvSpPr/>
          <p:nvPr/>
        </p:nvSpPr>
        <p:spPr>
          <a:xfrm>
            <a:off x="4378448" y="4261842"/>
            <a:ext cx="2356917" cy="21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13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Revenue Generation Analysis</a:t>
            </a:r>
            <a:endParaRPr sz="131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/>
          <p:nvPr/>
        </p:nvSpPr>
        <p:spPr>
          <a:xfrm>
            <a:off x="4378448" y="4555331"/>
            <a:ext cx="4764881" cy="21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3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Identify opportunities to maximize earnings.</a:t>
            </a:r>
            <a:endParaRPr sz="106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/>
          <p:nvPr/>
        </p:nvSpPr>
        <p:spPr>
          <a:xfrm>
            <a:off x="7789588" y="4691689"/>
            <a:ext cx="1335362" cy="4518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1324" y="879134"/>
            <a:ext cx="4668678" cy="327311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"/>
          <p:cNvSpPr/>
          <p:nvPr/>
        </p:nvSpPr>
        <p:spPr>
          <a:xfrm>
            <a:off x="159235" y="1149304"/>
            <a:ext cx="4722763" cy="88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81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Fare and Trip Pattern Analysis</a:t>
            </a:r>
            <a:endParaRPr sz="278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/>
          <p:nvPr/>
        </p:nvSpPr>
        <p:spPr>
          <a:xfrm>
            <a:off x="159235" y="2247880"/>
            <a:ext cx="4039787" cy="822424"/>
          </a:xfrm>
          <a:prstGeom prst="roundRect">
            <a:avLst>
              <a:gd name="adj" fmla="val 2586"/>
            </a:avLst>
          </a:prstGeom>
          <a:noFill/>
          <a:ln w="9525" cap="flat" cmpd="sng">
            <a:solidFill>
              <a:srgbClr val="000000">
                <a:alpha val="784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163998" y="2252641"/>
            <a:ext cx="4035024" cy="411213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305756" y="2342460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97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Fare Increase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2664756" y="2342460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97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Trip Demand Change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6"/>
          <p:cNvSpPr/>
          <p:nvPr/>
        </p:nvSpPr>
        <p:spPr>
          <a:xfrm>
            <a:off x="163998" y="2659091"/>
            <a:ext cx="4035024" cy="411213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305756" y="2748909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97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1%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2664756" y="2748909"/>
            <a:ext cx="2070720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97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-0.7%</a:t>
            </a:r>
            <a:endParaRPr sz="1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159235" y="3229773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95275" algn="l" rtl="0">
              <a:lnSpc>
                <a:spcPct val="169619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50"/>
              <a:buFont typeface="Roboto"/>
              <a:buChar char="●"/>
            </a:pPr>
            <a:r>
              <a:rPr lang="en-US" sz="10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Moderate customer price sensitivity observed.</a:t>
            </a:r>
            <a:endParaRPr sz="105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/>
          <p:nvPr/>
        </p:nvSpPr>
        <p:spPr>
          <a:xfrm>
            <a:off x="159235" y="3616056"/>
            <a:ext cx="4722763" cy="226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98069" algn="l" rtl="0">
              <a:lnSpc>
                <a:spcPct val="162797"/>
              </a:lnSpc>
              <a:spcBef>
                <a:spcPts val="0"/>
              </a:spcBef>
              <a:spcAft>
                <a:spcPts val="0"/>
              </a:spcAft>
              <a:buClr>
                <a:srgbClr val="15213F"/>
              </a:buClr>
              <a:buSzPts val="1094"/>
              <a:buFont typeface="Roboto"/>
              <a:buChar char="●"/>
            </a:pPr>
            <a:r>
              <a:rPr lang="en-US" sz="1094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Balance revenue growth with ridership retention.</a:t>
            </a:r>
            <a:endParaRPr sz="10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6"/>
          <p:cNvSpPr/>
          <p:nvPr/>
        </p:nvSpPr>
        <p:spPr>
          <a:xfrm>
            <a:off x="7789588" y="4691689"/>
            <a:ext cx="1335362" cy="4518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7"/>
          <p:cNvSpPr/>
          <p:nvPr/>
        </p:nvSpPr>
        <p:spPr>
          <a:xfrm>
            <a:off x="622184" y="3158661"/>
            <a:ext cx="55098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1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Revenue and Surcharge Analysis</a:t>
            </a:r>
            <a:endParaRPr sz="2181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184" y="3639766"/>
            <a:ext cx="2717229" cy="56703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7"/>
          <p:cNvSpPr/>
          <p:nvPr/>
        </p:nvSpPr>
        <p:spPr>
          <a:xfrm>
            <a:off x="763943" y="4267002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5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Early Morning Peak</a:t>
            </a: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763943" y="4573514"/>
            <a:ext cx="24339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4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Highest revenue 4-6 AM with significant surcharges.</a:t>
            </a:r>
            <a:endParaRPr sz="10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9414" y="3639766"/>
            <a:ext cx="2717229" cy="56703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7"/>
          <p:cNvSpPr/>
          <p:nvPr/>
        </p:nvSpPr>
        <p:spPr>
          <a:xfrm>
            <a:off x="3481172" y="4267002"/>
            <a:ext cx="20937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5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Evening Surcharge Spike</a:t>
            </a: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3481172" y="4573514"/>
            <a:ext cx="24339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4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Highest surcharges 4-7 PM despite revenue decline.</a:t>
            </a:r>
            <a:endParaRPr sz="10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6643" y="3639766"/>
            <a:ext cx="2717229" cy="56703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"/>
          <p:cNvSpPr/>
          <p:nvPr/>
        </p:nvSpPr>
        <p:spPr>
          <a:xfrm>
            <a:off x="6198402" y="4267002"/>
            <a:ext cx="17721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5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Strategic Pricing</a:t>
            </a:r>
            <a:endParaRPr sz="1375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6198402" y="4573514"/>
            <a:ext cx="24339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7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94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Optimize fare structure based on demand patterns.</a:t>
            </a:r>
            <a:endParaRPr sz="1094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9925" y="42273"/>
            <a:ext cx="6544349" cy="30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7"/>
          <p:cNvSpPr/>
          <p:nvPr/>
        </p:nvSpPr>
        <p:spPr>
          <a:xfrm>
            <a:off x="7789588" y="4920289"/>
            <a:ext cx="1335300" cy="45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5204675" y="257113"/>
            <a:ext cx="927300" cy="2648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325" y="646453"/>
            <a:ext cx="4572000" cy="36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5674" y="646453"/>
            <a:ext cx="4572001" cy="36576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8"/>
          <p:cNvSpPr txBox="1"/>
          <p:nvPr/>
        </p:nvSpPr>
        <p:spPr>
          <a:xfrm>
            <a:off x="7601997" y="4804349"/>
            <a:ext cx="15594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Bokeh visualizations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/>
          <p:nvPr/>
        </p:nvSpPr>
        <p:spPr>
          <a:xfrm>
            <a:off x="447039" y="0"/>
            <a:ext cx="786491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982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3257B8"/>
                </a:solidFill>
                <a:latin typeface="Roboto Slab"/>
                <a:ea typeface="Roboto Slab"/>
                <a:cs typeface="Roboto Slab"/>
                <a:sym typeface="Roboto Slab"/>
              </a:rPr>
              <a:t>Resource Allocation Analysis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2978712" y="426226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291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15213F"/>
                </a:solidFill>
                <a:latin typeface="Roboto Slab"/>
                <a:ea typeface="Roboto Slab"/>
                <a:cs typeface="Roboto Slab"/>
                <a:sym typeface="Roboto Slab"/>
              </a:rPr>
              <a:t>Pickup Locations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2978712" y="4510385"/>
            <a:ext cx="635127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714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15213F"/>
                </a:solidFill>
                <a:latin typeface="Roboto"/>
                <a:ea typeface="Roboto"/>
                <a:cs typeface="Roboto"/>
                <a:sym typeface="Roboto"/>
              </a:rPr>
              <a:t>Visualize high-demand areas for strategic deployment.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On-screen Show (16:9)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Roboto Slab</vt:lpstr>
      <vt:lpstr>Arial</vt:lpstr>
      <vt:lpstr>Sora</vt:lpstr>
      <vt:lpstr>Calibri</vt:lpstr>
      <vt:lpstr>Quattrocento</vt:lpstr>
      <vt:lpstr>Sora Light</vt:lpstr>
      <vt:lpstr>Alexandria SemiBold</vt:lpstr>
      <vt:lpstr>Roboto</vt:lpstr>
      <vt:lpstr>Times New Roman</vt:lpstr>
      <vt:lpstr>Simple Light</vt:lpstr>
      <vt:lpstr>Office Theme</vt:lpstr>
      <vt:lpstr>1_Office Theme</vt:lpstr>
      <vt:lpstr>PowerPoint Presentation</vt:lpstr>
      <vt:lpstr>Project Proposal &amp;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Neha Shastri</cp:lastModifiedBy>
  <cp:revision>1</cp:revision>
  <dcterms:modified xsi:type="dcterms:W3CDTF">2024-10-18T12:36:43Z</dcterms:modified>
</cp:coreProperties>
</file>